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17BF"/>
    <a:srgbClr val="10C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24" autoAdjust="0"/>
  </p:normalViewPr>
  <p:slideViewPr>
    <p:cSldViewPr>
      <p:cViewPr varScale="1">
        <p:scale>
          <a:sx n="70" d="100"/>
          <a:sy n="70" d="100"/>
        </p:scale>
        <p:origin x="-139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4255F00-B62A-4161-9CD1-14AA4AD712B4}" type="datetimeFigureOut">
              <a:rPr lang="en-IE" smtClean="0"/>
              <a:pPr/>
              <a:t>28/04/2015</a:t>
            </a:fld>
            <a:endParaRPr lang="en-IE"/>
          </a:p>
        </p:txBody>
      </p:sp>
      <p:sp>
        <p:nvSpPr>
          <p:cNvPr id="19" name="Footer Placeholder 18"/>
          <p:cNvSpPr>
            <a:spLocks noGrp="1"/>
          </p:cNvSpPr>
          <p:nvPr>
            <p:ph type="ftr" sz="quarter" idx="11"/>
          </p:nvPr>
        </p:nvSpPr>
        <p:spPr/>
        <p:txBody>
          <a:bodyPr/>
          <a:lstStyle/>
          <a:p>
            <a:endParaRPr lang="en-IE"/>
          </a:p>
        </p:txBody>
      </p:sp>
      <p:sp>
        <p:nvSpPr>
          <p:cNvPr id="27" name="Slide Number Placeholder 26"/>
          <p:cNvSpPr>
            <a:spLocks noGrp="1"/>
          </p:cNvSpPr>
          <p:nvPr>
            <p:ph type="sldNum" sz="quarter" idx="12"/>
          </p:nvPr>
        </p:nvSpPr>
        <p:spPr/>
        <p:txBody>
          <a:bodyPr/>
          <a:lstStyle/>
          <a:p>
            <a:fld id="{6064758B-19E0-4B46-980E-26552E8830E1}" type="slidenum">
              <a:rPr lang="en-IE" smtClean="0"/>
              <a:pPr/>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255F00-B62A-4161-9CD1-14AA4AD712B4}" type="datetimeFigureOut">
              <a:rPr lang="en-IE" smtClean="0"/>
              <a:pPr/>
              <a:t>28/04/2015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064758B-19E0-4B46-980E-26552E8830E1}"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255F00-B62A-4161-9CD1-14AA4AD712B4}" type="datetimeFigureOut">
              <a:rPr lang="en-IE" smtClean="0"/>
              <a:pPr/>
              <a:t>28/04/2015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064758B-19E0-4B46-980E-26552E8830E1}"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255F00-B62A-4161-9CD1-14AA4AD712B4}" type="datetimeFigureOut">
              <a:rPr lang="en-IE" smtClean="0"/>
              <a:pPr/>
              <a:t>28/04/2015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064758B-19E0-4B46-980E-26552E8830E1}"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4255F00-B62A-4161-9CD1-14AA4AD712B4}" type="datetimeFigureOut">
              <a:rPr lang="en-IE" smtClean="0"/>
              <a:pPr/>
              <a:t>28/04/2015</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064758B-19E0-4B46-980E-26552E8830E1}" type="slidenum">
              <a:rPr lang="en-IE" smtClean="0"/>
              <a:pPr/>
              <a:t>‹#›</a:t>
            </a:fld>
            <a:endParaRPr lang="en-I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255F00-B62A-4161-9CD1-14AA4AD712B4}" type="datetimeFigureOut">
              <a:rPr lang="en-IE" smtClean="0"/>
              <a:pPr/>
              <a:t>28/04/2015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064758B-19E0-4B46-980E-26552E8830E1}"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4255F00-B62A-4161-9CD1-14AA4AD712B4}" type="datetimeFigureOut">
              <a:rPr lang="en-IE" smtClean="0"/>
              <a:pPr/>
              <a:t>28/04/2015</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064758B-19E0-4B46-980E-26552E8830E1}"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4255F00-B62A-4161-9CD1-14AA4AD712B4}" type="datetimeFigureOut">
              <a:rPr lang="en-IE" smtClean="0"/>
              <a:pPr/>
              <a:t>28/04/2015</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064758B-19E0-4B46-980E-26552E8830E1}"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55F00-B62A-4161-9CD1-14AA4AD712B4}" type="datetimeFigureOut">
              <a:rPr lang="en-IE" smtClean="0"/>
              <a:pPr/>
              <a:t>28/04/2015</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6064758B-19E0-4B46-980E-26552E8830E1}"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255F00-B62A-4161-9CD1-14AA4AD712B4}" type="datetimeFigureOut">
              <a:rPr lang="en-IE" smtClean="0"/>
              <a:pPr/>
              <a:t>28/04/2015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064758B-19E0-4B46-980E-26552E8830E1}"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4255F00-B62A-4161-9CD1-14AA4AD712B4}" type="datetimeFigureOut">
              <a:rPr lang="en-IE" smtClean="0"/>
              <a:pPr/>
              <a:t>28/04/2015</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a:xfrm>
            <a:off x="8077200" y="6356350"/>
            <a:ext cx="609600" cy="365125"/>
          </a:xfrm>
        </p:spPr>
        <p:txBody>
          <a:bodyPr/>
          <a:lstStyle/>
          <a:p>
            <a:fld id="{6064758B-19E0-4B46-980E-26552E8830E1}" type="slidenum">
              <a:rPr lang="en-IE" smtClean="0"/>
              <a:pPr/>
              <a:t>‹#›</a:t>
            </a:fld>
            <a:endParaRPr lang="en-I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4255F00-B62A-4161-9CD1-14AA4AD712B4}" type="datetimeFigureOut">
              <a:rPr lang="en-IE" smtClean="0"/>
              <a:pPr/>
              <a:t>28/04/2015</a:t>
            </a:fld>
            <a:endParaRPr lang="en-I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064758B-19E0-4B46-980E-26552E8830E1}" type="slidenum">
              <a:rPr lang="en-IE" smtClean="0"/>
              <a:pPr/>
              <a:t>‹#›</a:t>
            </a:fld>
            <a:endParaRPr lang="en-I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audio" Target="../media/audio1.wav"/><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hyperlink" Target="http://www.theguardian.com/world/arcti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audio" Target="../media/audio2.wav"/><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audio" Target="../media/audio3.wav"/><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audio" Target="../media/audio4.wav"/><Relationship Id="rId5" Type="http://schemas.openxmlformats.org/officeDocument/2006/relationships/image" Target="../media/image10.pn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hyperlink" Target="http://www.defenders.org/polar-bear/basic-facts" TargetMode="External"/><Relationship Id="rId2" Type="http://schemas.openxmlformats.org/officeDocument/2006/relationships/slideLayout" Target="../slideLayouts/slideLayout2.xml"/><Relationship Id="rId1" Type="http://schemas.openxmlformats.org/officeDocument/2006/relationships/audio" Target="../media/audio5.wav"/><Relationship Id="rId5" Type="http://schemas.openxmlformats.org/officeDocument/2006/relationships/image" Target="../media/image12.pn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The Arctic Fox</a:t>
            </a:r>
            <a:endParaRPr lang="en-IE" dirty="0"/>
          </a:p>
        </p:txBody>
      </p:sp>
      <p:sp>
        <p:nvSpPr>
          <p:cNvPr id="5" name="Subtitle 4"/>
          <p:cNvSpPr>
            <a:spLocks noGrp="1"/>
          </p:cNvSpPr>
          <p:nvPr>
            <p:ph type="subTitle" idx="1"/>
          </p:nvPr>
        </p:nvSpPr>
        <p:spPr/>
        <p:txBody>
          <a:bodyPr/>
          <a:lstStyle/>
          <a:p>
            <a:r>
              <a:rPr lang="en-IE" smtClean="0"/>
              <a:t>By: Grace &amp; Holly</a:t>
            </a:r>
            <a:endParaRPr lang="en-IE" dirty="0"/>
          </a:p>
        </p:txBody>
      </p:sp>
      <p:pic>
        <p:nvPicPr>
          <p:cNvPr id="4" name="Picture 3" descr="af.jpg"/>
          <p:cNvPicPr>
            <a:picLocks noChangeAspect="1"/>
          </p:cNvPicPr>
          <p:nvPr/>
        </p:nvPicPr>
        <p:blipFill>
          <a:blip r:embed="rId3" cstate="print"/>
          <a:stretch>
            <a:fillRect/>
          </a:stretch>
        </p:blipFill>
        <p:spPr>
          <a:xfrm>
            <a:off x="266079" y="1916832"/>
            <a:ext cx="3816424" cy="2761125"/>
          </a:xfrm>
          <a:prstGeom prst="rect">
            <a:avLst/>
          </a:prstGeom>
        </p:spPr>
      </p:pic>
      <p:pic>
        <p:nvPicPr>
          <p:cNvPr id="7" name="~PP3393.WAV">
            <a:hlinkClick r:id="" action="ppaction://media"/>
          </p:cNvPr>
          <p:cNvPicPr>
            <a:picLocks noRot="1" noChangeAspect="1"/>
          </p:cNvPicPr>
          <p:nvPr>
            <a:wavAudioFile r:embed="rId1" name="~PP3393.WAV"/>
          </p:nvPr>
        </p:nvPicPr>
        <p:blipFill>
          <a:blip r:embed="rId4" cstate="print"/>
          <a:stretch>
            <a:fillRect/>
          </a:stretch>
        </p:blipFill>
        <p:spPr>
          <a:xfrm>
            <a:off x="8632825" y="6346825"/>
            <a:ext cx="304800" cy="3048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advTm="8068">
        <p14:reveal/>
      </p:transition>
    </mc:Choice>
    <mc:Fallback xmlns="">
      <p:transition spd="slow" advTm="8068">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7"/>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u="sng" dirty="0" smtClean="0">
                <a:solidFill>
                  <a:srgbClr val="7030A0"/>
                </a:solidFill>
                <a:latin typeface="Arial Black" pitchFamily="34" charset="0"/>
              </a:rPr>
              <a:t>How Foxes are Affected by Global Warming:</a:t>
            </a:r>
            <a:endParaRPr lang="en-IE" u="sng" dirty="0">
              <a:solidFill>
                <a:srgbClr val="7030A0"/>
              </a:solidFill>
              <a:latin typeface="Arial Black" pitchFamily="34" charset="0"/>
            </a:endParaRPr>
          </a:p>
        </p:txBody>
      </p:sp>
      <p:sp>
        <p:nvSpPr>
          <p:cNvPr id="3" name="Content Placeholder 2"/>
          <p:cNvSpPr>
            <a:spLocks noGrp="1"/>
          </p:cNvSpPr>
          <p:nvPr>
            <p:ph idx="1"/>
          </p:nvPr>
        </p:nvSpPr>
        <p:spPr>
          <a:xfrm>
            <a:off x="467544" y="1916832"/>
            <a:ext cx="8229600" cy="4389120"/>
          </a:xfrm>
        </p:spPr>
        <p:txBody>
          <a:bodyPr>
            <a:normAutofit fontScale="77500" lnSpcReduction="20000"/>
          </a:bodyPr>
          <a:lstStyle/>
          <a:p>
            <a:pPr algn="ctr">
              <a:buClr>
                <a:srgbClr val="7030A0"/>
              </a:buClr>
              <a:buFont typeface="Wingdings" pitchFamily="2" charset="2"/>
              <a:buChar char="Ø"/>
            </a:pPr>
            <a:r>
              <a:rPr lang="en-IE" dirty="0" smtClean="0"/>
              <a:t>Polar bears may not be the only Arctic wildlife threatened by global warming. Scientists have discovered that </a:t>
            </a:r>
            <a:r>
              <a:rPr lang="en-IE" u="sng" dirty="0" smtClean="0">
                <a:hlinkClick r:id="rId2"/>
              </a:rPr>
              <a:t>Arctic</a:t>
            </a:r>
            <a:r>
              <a:rPr lang="en-IE" dirty="0" smtClean="0"/>
              <a:t> foxes also struggle as the ice disappears because they rely on the frozen seas to survive the </a:t>
            </a:r>
          </a:p>
          <a:p>
            <a:pPr marL="0" indent="0" algn="ctr">
              <a:buClr>
                <a:srgbClr val="7030A0"/>
              </a:buClr>
              <a:buNone/>
            </a:pPr>
            <a:r>
              <a:rPr lang="en-IE" dirty="0" smtClean="0"/>
              <a:t>bleak winters.</a:t>
            </a:r>
          </a:p>
          <a:p>
            <a:pPr marL="0" indent="0" algn="ctr">
              <a:buNone/>
            </a:pPr>
            <a:r>
              <a:rPr lang="en-IE" dirty="0" smtClean="0"/>
              <a:t>Researchers tracked the movements of 14 young foxes as they faced their first Arctic winter in northern Alaska, where the temperature plunges to -30C and it is dark for 24 hours a day. Only three animals survived the winter, by wandering hundreds of miles across the frozen sea ice looking for seal carcasses left by polar bears. The 11 foxes that remained on the mainland perished.</a:t>
            </a:r>
          </a:p>
          <a:p>
            <a:pPr algn="ctr"/>
            <a:r>
              <a:rPr lang="en-IE" dirty="0" smtClean="0"/>
              <a:t>The scientists said taking to the ice could help foxes survive because there were fewer predators and food was easier to find than on land. But they said the discovery raised new concerns over the foxes' survival in the face of diminishing Arctic ice cover. Sea ice in the Arctic region, formed from frozen seawater, has shrunk dramatically in recent years and could reach a new record low this summer.</a:t>
            </a:r>
            <a:endParaRPr lang="en-IE" dirty="0"/>
          </a:p>
        </p:txBody>
      </p:sp>
    </p:spTree>
  </p:cSld>
  <p:clrMapOvr>
    <a:masterClrMapping/>
  </p:clrMapOvr>
  <p:transition spd="slow" advTm="50138">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u="sng" dirty="0" smtClean="0">
                <a:solidFill>
                  <a:srgbClr val="7030A0"/>
                </a:solidFill>
                <a:latin typeface="Arial Black" pitchFamily="34" charset="0"/>
              </a:rPr>
              <a:t>Classification:</a:t>
            </a:r>
            <a:endParaRPr lang="en-IE" u="sng" dirty="0">
              <a:solidFill>
                <a:srgbClr val="7030A0"/>
              </a:solidFill>
              <a:latin typeface="Arial Black" pitchFamily="34" charset="0"/>
            </a:endParaRPr>
          </a:p>
        </p:txBody>
      </p:sp>
      <p:sp>
        <p:nvSpPr>
          <p:cNvPr id="3" name="Content Placeholder 2"/>
          <p:cNvSpPr>
            <a:spLocks noGrp="1"/>
          </p:cNvSpPr>
          <p:nvPr>
            <p:ph idx="1"/>
          </p:nvPr>
        </p:nvSpPr>
        <p:spPr>
          <a:noFill/>
        </p:spPr>
        <p:txBody>
          <a:bodyPr>
            <a:normAutofit/>
          </a:bodyPr>
          <a:lstStyle/>
          <a:p>
            <a:pPr lvl="8"/>
            <a:r>
              <a:rPr lang="en-IE" sz="2400" b="1" dirty="0" smtClean="0">
                <a:latin typeface="Georgia" pitchFamily="18" charset="0"/>
              </a:rPr>
              <a:t>To live in such cold places, Arctic foxes have several adaptations that allow them to survive. Their round, compact bodies minimize surface area that is exposed to the cold air. Their muzzle, ears, and legs are short, which also conserves heat.</a:t>
            </a:r>
          </a:p>
        </p:txBody>
      </p:sp>
      <p:pic>
        <p:nvPicPr>
          <p:cNvPr id="4" name="Picture 3" descr="foxgrace,holly.jpg"/>
          <p:cNvPicPr>
            <a:picLocks noChangeAspect="1"/>
          </p:cNvPicPr>
          <p:nvPr/>
        </p:nvPicPr>
        <p:blipFill>
          <a:blip r:embed="rId3" cstate="print"/>
          <a:stretch>
            <a:fillRect/>
          </a:stretch>
        </p:blipFill>
        <p:spPr>
          <a:xfrm>
            <a:off x="5508104" y="4653136"/>
            <a:ext cx="2466975" cy="1847850"/>
          </a:xfrm>
          <a:prstGeom prst="rect">
            <a:avLst/>
          </a:prstGeom>
        </p:spPr>
      </p:pic>
      <p:pic>
        <p:nvPicPr>
          <p:cNvPr id="6" name="~PP2086.WAV">
            <a:hlinkClick r:id="" action="ppaction://media"/>
          </p:cNvPr>
          <p:cNvPicPr>
            <a:picLocks noRot="1" noChangeAspect="1"/>
          </p:cNvPicPr>
          <p:nvPr>
            <a:wavAudioFile r:embed="rId1" name="~PP2086.WAV"/>
          </p:nvPr>
        </p:nvPicPr>
        <p:blipFill>
          <a:blip r:embed="rId4" cstate="print"/>
          <a:stretch>
            <a:fillRect/>
          </a:stretch>
        </p:blipFill>
        <p:spPr>
          <a:xfrm>
            <a:off x="8632825" y="6346825"/>
            <a:ext cx="304800" cy="304800"/>
          </a:xfrm>
          <a:prstGeom prst="rect">
            <a:avLst/>
          </a:prstGeom>
        </p:spPr>
      </p:pic>
    </p:spTree>
  </p:cSld>
  <p:clrMapOvr>
    <a:masterClrMapping/>
  </p:clrMapOvr>
  <p:transition spd="slow" advTm="14917">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circle(in)">
                                      <p:cBhvr>
                                        <p:cTn id="2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25" fill="hold" display="0">
                  <p:stCondLst>
                    <p:cond delay="indefinite"/>
                  </p:stCondLst>
                  <p:endCondLst>
                    <p:cond evt="onPrev" delay="0">
                      <p:tgtEl>
                        <p:sldTgt/>
                      </p:tgtEl>
                    </p:cond>
                    <p:cond evt="onStopAudio" delay="0">
                      <p:tgtEl>
                        <p:sldTgt/>
                      </p:tgtEl>
                    </p:cond>
                  </p:endCondLst>
                </p:cTn>
                <p:tgtEl>
                  <p:spTgt spid="6"/>
                </p:tgtEl>
              </p:cMediaNode>
            </p:audio>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u="sng" dirty="0" smtClean="0">
                <a:solidFill>
                  <a:srgbClr val="7030A0"/>
                </a:solidFill>
                <a:latin typeface="Arial Black" pitchFamily="34" charset="0"/>
              </a:rPr>
              <a:t>Habitats:</a:t>
            </a:r>
            <a:endParaRPr lang="en-IE" u="sng" dirty="0">
              <a:solidFill>
                <a:srgbClr val="7030A0"/>
              </a:solidFill>
              <a:latin typeface="Arial Black" pitchFamily="34" charset="0"/>
            </a:endParaRPr>
          </a:p>
        </p:txBody>
      </p:sp>
      <p:sp>
        <p:nvSpPr>
          <p:cNvPr id="3" name="Content Placeholder 2"/>
          <p:cNvSpPr>
            <a:spLocks noGrp="1"/>
          </p:cNvSpPr>
          <p:nvPr>
            <p:ph idx="1"/>
          </p:nvPr>
        </p:nvSpPr>
        <p:spPr>
          <a:xfrm>
            <a:off x="539552" y="1988840"/>
            <a:ext cx="8229600" cy="4389120"/>
          </a:xfrm>
        </p:spPr>
        <p:txBody>
          <a:bodyPr/>
          <a:lstStyle/>
          <a:p>
            <a:pPr algn="ctr"/>
            <a:r>
              <a:rPr lang="en-IE" dirty="0" smtClean="0">
                <a:latin typeface="Georgia" pitchFamily="18" charset="0"/>
              </a:rPr>
              <a:t>The Arctic fox is found throughout the entire Arctic tundra, through Alaska, Canada, Greenland, Russia, Norway, Scandinavia, and even Iceland, where it is the only native land mammal.</a:t>
            </a:r>
            <a:endParaRPr lang="en-IE" dirty="0">
              <a:latin typeface="Georgia" pitchFamily="18" charset="0"/>
            </a:endParaRPr>
          </a:p>
        </p:txBody>
      </p:sp>
      <p:pic>
        <p:nvPicPr>
          <p:cNvPr id="4" name="Picture 3" descr="FOXARTIC.jpg"/>
          <p:cNvPicPr>
            <a:picLocks noChangeAspect="1"/>
          </p:cNvPicPr>
          <p:nvPr/>
        </p:nvPicPr>
        <p:blipFill>
          <a:blip r:embed="rId3" cstate="print"/>
          <a:stretch>
            <a:fillRect/>
          </a:stretch>
        </p:blipFill>
        <p:spPr>
          <a:xfrm>
            <a:off x="2411760" y="3659589"/>
            <a:ext cx="3528392" cy="2642889"/>
          </a:xfrm>
          <a:prstGeom prst="rect">
            <a:avLst/>
          </a:prstGeom>
        </p:spPr>
      </p:pic>
      <p:pic>
        <p:nvPicPr>
          <p:cNvPr id="5" name="~PP3916.WAV">
            <a:hlinkClick r:id="" action="ppaction://media"/>
          </p:cNvPr>
          <p:cNvPicPr>
            <a:picLocks noRot="1" noChangeAspect="1"/>
          </p:cNvPicPr>
          <p:nvPr>
            <a:wavAudioFile r:embed="rId1" name="~PP3916.WAV"/>
          </p:nvPr>
        </p:nvPicPr>
        <p:blipFill>
          <a:blip r:embed="rId4" cstate="print"/>
          <a:stretch>
            <a:fillRect/>
          </a:stretch>
        </p:blipFill>
        <p:spPr>
          <a:xfrm>
            <a:off x="8632825" y="6346825"/>
            <a:ext cx="304800" cy="304800"/>
          </a:xfrm>
          <a:prstGeom prst="rect">
            <a:avLst/>
          </a:prstGeom>
        </p:spPr>
      </p:pic>
    </p:spTree>
  </p:cSld>
  <p:clrMapOvr>
    <a:masterClrMapping/>
  </p:clrMapOvr>
  <p:transition spd="slow" advTm="9232">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25" fill="hold" display="0">
                  <p:stCondLst>
                    <p:cond delay="indefinite"/>
                  </p:stCondLst>
                  <p:endCondLst>
                    <p:cond evt="onPrev" delay="0">
                      <p:tgtEl>
                        <p:sldTgt/>
                      </p:tgtEl>
                    </p:cond>
                    <p:cond evt="onStopAudio" delay="0">
                      <p:tgtEl>
                        <p:sldTgt/>
                      </p:tgtEl>
                    </p:cond>
                  </p:endCondLst>
                </p:cTn>
                <p:tgtEl>
                  <p:spTgt spid="5"/>
                </p:tgtEl>
              </p:cMediaNode>
            </p:audio>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u="sng" dirty="0" smtClean="0">
                <a:solidFill>
                  <a:srgbClr val="7030A0"/>
                </a:solidFill>
                <a:latin typeface="Arial Black" pitchFamily="34" charset="0"/>
              </a:rPr>
              <a:t>Appearance:</a:t>
            </a:r>
            <a:endParaRPr lang="en-IE" u="sng" dirty="0">
              <a:solidFill>
                <a:srgbClr val="7030A0"/>
              </a:solidFill>
              <a:latin typeface="Arial Black" pitchFamily="34" charset="0"/>
            </a:endParaRPr>
          </a:p>
        </p:txBody>
      </p:sp>
      <p:sp>
        <p:nvSpPr>
          <p:cNvPr id="3" name="Content Placeholder 2"/>
          <p:cNvSpPr>
            <a:spLocks noGrp="1"/>
          </p:cNvSpPr>
          <p:nvPr>
            <p:ph idx="1"/>
          </p:nvPr>
        </p:nvSpPr>
        <p:spPr>
          <a:xfrm>
            <a:off x="467544" y="1916832"/>
            <a:ext cx="8229600" cy="4389120"/>
          </a:xfrm>
        </p:spPr>
        <p:txBody>
          <a:bodyPr/>
          <a:lstStyle/>
          <a:p>
            <a:pPr algn="ctr">
              <a:buNone/>
            </a:pPr>
            <a:r>
              <a:rPr lang="en-IE" dirty="0" smtClean="0"/>
              <a:t>  </a:t>
            </a:r>
            <a:r>
              <a:rPr lang="en-IE" dirty="0" smtClean="0">
                <a:latin typeface="Georgia" pitchFamily="18" charset="0"/>
              </a:rPr>
              <a:t>Of course, the defining feature of the Arctic fox is their deep, thick fur which allows them to maintain a consistent body temperature. Arctic foxes also have thick fur on their paws, which allows them to walk on both snow and ice.</a:t>
            </a:r>
          </a:p>
          <a:p>
            <a:pPr>
              <a:buNone/>
            </a:pPr>
            <a:r>
              <a:rPr lang="en-IE" dirty="0" smtClean="0"/>
              <a:t> Fox in summer:                                   Fox in winter:</a:t>
            </a:r>
            <a:endParaRPr lang="en-IE" dirty="0"/>
          </a:p>
        </p:txBody>
      </p:sp>
      <p:pic>
        <p:nvPicPr>
          <p:cNvPr id="4" name="Picture 3" descr="summerfox.jpg"/>
          <p:cNvPicPr>
            <a:picLocks noChangeAspect="1"/>
          </p:cNvPicPr>
          <p:nvPr/>
        </p:nvPicPr>
        <p:blipFill>
          <a:blip r:embed="rId3" cstate="print"/>
          <a:stretch>
            <a:fillRect/>
          </a:stretch>
        </p:blipFill>
        <p:spPr>
          <a:xfrm>
            <a:off x="755576" y="4437112"/>
            <a:ext cx="3240360" cy="2156312"/>
          </a:xfrm>
          <a:prstGeom prst="rect">
            <a:avLst/>
          </a:prstGeom>
        </p:spPr>
      </p:pic>
      <p:pic>
        <p:nvPicPr>
          <p:cNvPr id="5" name="Picture 4" descr="foxinwinter.jpg"/>
          <p:cNvPicPr>
            <a:picLocks noChangeAspect="1"/>
          </p:cNvPicPr>
          <p:nvPr/>
        </p:nvPicPr>
        <p:blipFill>
          <a:blip r:embed="rId4" cstate="print"/>
          <a:stretch>
            <a:fillRect/>
          </a:stretch>
        </p:blipFill>
        <p:spPr>
          <a:xfrm>
            <a:off x="5508103" y="4581128"/>
            <a:ext cx="3029845" cy="2016224"/>
          </a:xfrm>
          <a:prstGeom prst="rect">
            <a:avLst/>
          </a:prstGeom>
        </p:spPr>
      </p:pic>
      <p:pic>
        <p:nvPicPr>
          <p:cNvPr id="6" name="~PP1430.WAV">
            <a:hlinkClick r:id="" action="ppaction://media"/>
          </p:cNvPr>
          <p:cNvPicPr>
            <a:picLocks noRot="1" noChangeAspect="1"/>
          </p:cNvPicPr>
          <p:nvPr>
            <a:wavAudioFile r:embed="rId1" name="~PP1430.WAV"/>
          </p:nvPr>
        </p:nvPicPr>
        <p:blipFill>
          <a:blip r:embed="rId5" cstate="print"/>
          <a:stretch>
            <a:fillRect/>
          </a:stretch>
        </p:blipFill>
        <p:spPr>
          <a:xfrm>
            <a:off x="8632825" y="6346825"/>
            <a:ext cx="304800" cy="304800"/>
          </a:xfrm>
          <a:prstGeom prst="rect">
            <a:avLst/>
          </a:prstGeom>
        </p:spPr>
      </p:pic>
    </p:spTree>
  </p:cSld>
  <p:clrMapOvr>
    <a:masterClrMapping/>
  </p:clrMapOvr>
  <p:transition spd="slow" advTm="14386">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circle(in)">
                                      <p:cBhvr>
                                        <p:cTn id="31" dur="20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circle(in)">
                                      <p:cBhvr>
                                        <p:cTn id="3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37" fill="hold" display="0">
                  <p:stCondLst>
                    <p:cond delay="indefinite"/>
                  </p:stCondLst>
                  <p:endCondLst>
                    <p:cond evt="onPrev" delay="0">
                      <p:tgtEl>
                        <p:sldTgt/>
                      </p:tgtEl>
                    </p:cond>
                    <p:cond evt="onStopAudio" delay="0">
                      <p:tgtEl>
                        <p:sldTgt/>
                      </p:tgtEl>
                    </p:cond>
                  </p:endCondLst>
                </p:cTn>
                <p:tgtEl>
                  <p:spTgt spid="6"/>
                </p:tgtEl>
              </p:cMediaNode>
            </p:audio>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29600" cy="1143000"/>
          </a:xfrm>
        </p:spPr>
        <p:txBody>
          <a:bodyPr/>
          <a:lstStyle/>
          <a:p>
            <a:pPr algn="ctr"/>
            <a:r>
              <a:rPr lang="en-IE" u="sng" dirty="0" smtClean="0">
                <a:solidFill>
                  <a:srgbClr val="7030A0"/>
                </a:solidFill>
                <a:latin typeface="Arial Black" pitchFamily="34" charset="0"/>
              </a:rPr>
              <a:t>Diet:</a:t>
            </a:r>
            <a:endParaRPr lang="en-IE" u="sng" dirty="0">
              <a:solidFill>
                <a:srgbClr val="7030A0"/>
              </a:solidFill>
              <a:latin typeface="Arial Black" pitchFamily="34" charset="0"/>
            </a:endParaRPr>
          </a:p>
        </p:txBody>
      </p:sp>
      <p:sp>
        <p:nvSpPr>
          <p:cNvPr id="3" name="Content Placeholder 2"/>
          <p:cNvSpPr>
            <a:spLocks noGrp="1"/>
          </p:cNvSpPr>
          <p:nvPr>
            <p:ph idx="1"/>
          </p:nvPr>
        </p:nvSpPr>
        <p:spPr/>
        <p:txBody>
          <a:bodyPr numCol="1"/>
          <a:lstStyle/>
          <a:p>
            <a:pPr algn="ctr"/>
            <a:r>
              <a:rPr lang="en-IE" dirty="0" smtClean="0">
                <a:latin typeface="Georgia" pitchFamily="18" charset="0"/>
              </a:rPr>
              <a:t>Lemmings are the staple food for Arctic foxes. However, they are quite opportunistic, and will eat whatever is available out on the frozen tundra, even if it means scavenging leftovers from other predators, such as </a:t>
            </a:r>
            <a:r>
              <a:rPr lang="en-IE" b="1" dirty="0" smtClean="0">
                <a:latin typeface="Georgia" pitchFamily="18" charset="0"/>
                <a:hlinkClick r:id="rId3"/>
              </a:rPr>
              <a:t>polar bears</a:t>
            </a:r>
            <a:r>
              <a:rPr lang="en-IE" dirty="0" smtClean="0">
                <a:latin typeface="Georgia" pitchFamily="18" charset="0"/>
              </a:rPr>
              <a:t>!</a:t>
            </a:r>
            <a:endParaRPr lang="en-IE" dirty="0">
              <a:latin typeface="Georgia" pitchFamily="18" charset="0"/>
            </a:endParaRPr>
          </a:p>
        </p:txBody>
      </p:sp>
      <p:pic>
        <p:nvPicPr>
          <p:cNvPr id="4" name="Picture 3" descr="diet of fox.jpg"/>
          <p:cNvPicPr>
            <a:picLocks noChangeAspect="1"/>
          </p:cNvPicPr>
          <p:nvPr/>
        </p:nvPicPr>
        <p:blipFill>
          <a:blip r:embed="rId4" cstate="print"/>
          <a:stretch>
            <a:fillRect/>
          </a:stretch>
        </p:blipFill>
        <p:spPr>
          <a:xfrm>
            <a:off x="2555776" y="4005064"/>
            <a:ext cx="3401431" cy="2438762"/>
          </a:xfrm>
          <a:prstGeom prst="rect">
            <a:avLst/>
          </a:prstGeom>
          <a:ln w="3175">
            <a:solidFill>
              <a:srgbClr val="3717BF">
                <a:alpha val="14000"/>
              </a:srgbClr>
            </a:solidFill>
            <a:miter lim="800000"/>
          </a:ln>
        </p:spPr>
      </p:pic>
      <p:pic>
        <p:nvPicPr>
          <p:cNvPr id="5" name="~PP1981.WAV">
            <a:hlinkClick r:id="" action="ppaction://media"/>
          </p:cNvPr>
          <p:cNvPicPr>
            <a:picLocks noRot="1" noChangeAspect="1"/>
          </p:cNvPicPr>
          <p:nvPr>
            <a:wavAudioFile r:embed="rId1" name="~PP1981.WAV"/>
          </p:nvPr>
        </p:nvPicPr>
        <p:blipFill>
          <a:blip r:embed="rId5" cstate="print"/>
          <a:stretch>
            <a:fillRect/>
          </a:stretch>
        </p:blipFill>
        <p:spPr>
          <a:xfrm>
            <a:off x="8632825" y="6346825"/>
            <a:ext cx="304800" cy="304800"/>
          </a:xfrm>
          <a:prstGeom prst="rect">
            <a:avLst/>
          </a:prstGeom>
        </p:spPr>
      </p:pic>
    </p:spTree>
  </p:cSld>
  <p:clrMapOvr>
    <a:masterClrMapping/>
  </p:clrMapOvr>
  <p:transition spd="slow" advTm="12286">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circle(in)">
                                      <p:cBhvr>
                                        <p:cTn id="2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25" fill="hold" display="0">
                  <p:stCondLst>
                    <p:cond delay="indefinite"/>
                  </p:stCondLst>
                  <p:endCondLst>
                    <p:cond evt="onPrev" delay="0">
                      <p:tgtEl>
                        <p:sldTgt/>
                      </p:tgtEl>
                    </p:cond>
                    <p:cond evt="onStopAudio" delay="0">
                      <p:tgtEl>
                        <p:sldTgt/>
                      </p:tgtEl>
                    </p:cond>
                  </p:endCondLst>
                </p:cTn>
                <p:tgtEl>
                  <p:spTgt spid="5"/>
                </p:tgtEl>
              </p:cMediaNode>
            </p:audio>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solidFill>
                  <a:srgbClr val="7030A0"/>
                </a:solidFill>
                <a:latin typeface="Arial Black" pitchFamily="34" charset="0"/>
              </a:rPr>
              <a:t>Reproduction:</a:t>
            </a:r>
            <a:endParaRPr lang="en-IE" dirty="0">
              <a:solidFill>
                <a:srgbClr val="7030A0"/>
              </a:solidFill>
              <a:latin typeface="Arial Black" pitchFamily="34" charset="0"/>
            </a:endParaRPr>
          </a:p>
        </p:txBody>
      </p:sp>
      <p:sp>
        <p:nvSpPr>
          <p:cNvPr id="3" name="Content Placeholder 2"/>
          <p:cNvSpPr>
            <a:spLocks noGrp="1"/>
          </p:cNvSpPr>
          <p:nvPr>
            <p:ph idx="1"/>
          </p:nvPr>
        </p:nvSpPr>
        <p:spPr/>
        <p:txBody>
          <a:bodyPr/>
          <a:lstStyle/>
          <a:p>
            <a:pPr algn="ctr"/>
            <a:r>
              <a:rPr lang="en-IE" dirty="0" smtClean="0">
                <a:latin typeface="Georgia" pitchFamily="18" charset="0"/>
              </a:rPr>
              <a:t>Mating season for Arctic foxes usually lasts from early September to early May. Litters are usually between 5-9 pups, though much larger litters aren't uncommon. Arctic foxes usually mate for life, and both mother and father help raise the pups.</a:t>
            </a:r>
            <a:endParaRPr lang="en-IE" dirty="0">
              <a:latin typeface="Georgia" pitchFamily="18" charset="0"/>
            </a:endParaRPr>
          </a:p>
        </p:txBody>
      </p:sp>
      <p:pic>
        <p:nvPicPr>
          <p:cNvPr id="4" name="Picture 3" descr="cubs.jpg"/>
          <p:cNvPicPr>
            <a:picLocks noChangeAspect="1"/>
          </p:cNvPicPr>
          <p:nvPr/>
        </p:nvPicPr>
        <p:blipFill>
          <a:blip r:embed="rId2" cstate="print"/>
          <a:stretch>
            <a:fillRect/>
          </a:stretch>
        </p:blipFill>
        <p:spPr>
          <a:xfrm>
            <a:off x="2267744" y="3933056"/>
            <a:ext cx="4111145" cy="2735780"/>
          </a:xfrm>
          <a:prstGeom prst="rect">
            <a:avLst/>
          </a:prstGeom>
        </p:spPr>
      </p:pic>
    </p:spTree>
  </p:cSld>
  <p:clrMapOvr>
    <a:masterClrMapping/>
  </p:clrMapOvr>
  <p:transition spd="slow" advTm="15395">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ircle(in)">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solidFill>
                  <a:srgbClr val="7030A0"/>
                </a:solidFill>
                <a:latin typeface="Arial Black" pitchFamily="34" charset="0"/>
              </a:rPr>
              <a:t>Interesting Fact:</a:t>
            </a:r>
            <a:endParaRPr lang="en-IE" dirty="0">
              <a:solidFill>
                <a:srgbClr val="7030A0"/>
              </a:solidFill>
              <a:latin typeface="Arial Black" pitchFamily="34" charset="0"/>
            </a:endParaRPr>
          </a:p>
        </p:txBody>
      </p:sp>
      <p:sp>
        <p:nvSpPr>
          <p:cNvPr id="3" name="Content Placeholder 2"/>
          <p:cNvSpPr>
            <a:spLocks noGrp="1"/>
          </p:cNvSpPr>
          <p:nvPr>
            <p:ph idx="1"/>
          </p:nvPr>
        </p:nvSpPr>
        <p:spPr/>
        <p:txBody>
          <a:bodyPr/>
          <a:lstStyle/>
          <a:p>
            <a:pPr>
              <a:buNone/>
            </a:pPr>
            <a:r>
              <a:rPr lang="en-IE" dirty="0" smtClean="0">
                <a:latin typeface="Georgia" pitchFamily="18" charset="0"/>
              </a:rPr>
              <a:t>Arctic fox populations range in the hundred thousands, but fluctuate with the available lemming population</a:t>
            </a:r>
            <a:r>
              <a:rPr lang="en-IE" dirty="0" smtClean="0"/>
              <a:t>.</a:t>
            </a:r>
          </a:p>
          <a:p>
            <a:pPr>
              <a:buNone/>
            </a:pPr>
            <a:endParaRPr lang="en-IE" dirty="0"/>
          </a:p>
        </p:txBody>
      </p:sp>
      <p:pic>
        <p:nvPicPr>
          <p:cNvPr id="4" name="Picture 3" descr="packs.jpg"/>
          <p:cNvPicPr>
            <a:picLocks noChangeAspect="1"/>
          </p:cNvPicPr>
          <p:nvPr/>
        </p:nvPicPr>
        <p:blipFill>
          <a:blip r:embed="rId2" cstate="print"/>
          <a:stretch>
            <a:fillRect/>
          </a:stretch>
        </p:blipFill>
        <p:spPr>
          <a:xfrm>
            <a:off x="1835696" y="2996952"/>
            <a:ext cx="5314304" cy="3342565"/>
          </a:xfrm>
          <a:prstGeom prst="rect">
            <a:avLst/>
          </a:prstGeom>
        </p:spPr>
      </p:pic>
    </p:spTree>
  </p:cSld>
  <p:clrMapOvr>
    <a:masterClrMapping/>
  </p:clrMapOvr>
  <p:transition spd="slow" advTm="5163">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ircle(in)">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smtClean="0">
                <a:solidFill>
                  <a:srgbClr val="7030A0"/>
                </a:solidFill>
                <a:latin typeface="Arial Black" pitchFamily="34" charset="0"/>
              </a:rPr>
              <a:t>The Arctic Fox:</a:t>
            </a:r>
            <a:endParaRPr lang="en-IE" dirty="0">
              <a:solidFill>
                <a:srgbClr val="7030A0"/>
              </a:solidFill>
              <a:latin typeface="Arial Black" pitchFamily="34" charset="0"/>
            </a:endParaRPr>
          </a:p>
        </p:txBody>
      </p:sp>
      <p:pic>
        <p:nvPicPr>
          <p:cNvPr id="4" name="Content Placeholder 3" descr="protect the fox.jpg"/>
          <p:cNvPicPr>
            <a:picLocks noGrp="1" noChangeAspect="1"/>
          </p:cNvPicPr>
          <p:nvPr>
            <p:ph idx="1"/>
          </p:nvPr>
        </p:nvPicPr>
        <p:blipFill>
          <a:blip r:embed="rId2" cstate="print"/>
          <a:stretch>
            <a:fillRect/>
          </a:stretch>
        </p:blipFill>
        <p:spPr>
          <a:xfrm>
            <a:off x="2483768" y="2132856"/>
            <a:ext cx="4118857" cy="374441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descr="narrow fox.jpg"/>
          <p:cNvPicPr>
            <a:picLocks noChangeAspect="1"/>
          </p:cNvPicPr>
          <p:nvPr/>
        </p:nvPicPr>
        <p:blipFill>
          <a:blip r:embed="rId3" cstate="print"/>
          <a:stretch>
            <a:fillRect/>
          </a:stretch>
        </p:blipFill>
        <p:spPr>
          <a:xfrm>
            <a:off x="7020272" y="2276872"/>
            <a:ext cx="1934053" cy="29169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descr="3 fox.jpg"/>
          <p:cNvPicPr>
            <a:picLocks noChangeAspect="1"/>
          </p:cNvPicPr>
          <p:nvPr/>
        </p:nvPicPr>
        <p:blipFill>
          <a:blip r:embed="rId4" cstate="print"/>
          <a:stretch>
            <a:fillRect/>
          </a:stretch>
        </p:blipFill>
        <p:spPr>
          <a:xfrm>
            <a:off x="231778" y="2204864"/>
            <a:ext cx="1883591" cy="316835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mc:AlternateContent xmlns:mc="http://schemas.openxmlformats.org/markup-compatibility/2006" xmlns:p14="http://schemas.microsoft.com/office/powerpoint/2010/main">
    <mc:Choice Requires="p14">
      <p:transition spd="slow" p14:dur="4000" advTm="9339">
        <p14:vortex dir="r"/>
      </p:transition>
    </mc:Choice>
    <mc:Fallback xmlns="">
      <p:transition spd="slow" advTm="933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u="sng" dirty="0" smtClean="0">
                <a:solidFill>
                  <a:srgbClr val="7030A0"/>
                </a:solidFill>
                <a:latin typeface="Arial Black" pitchFamily="34" charset="0"/>
              </a:rPr>
              <a:t>How To Save The Arctic Fox:</a:t>
            </a:r>
            <a:endParaRPr lang="en-IE" u="sng" dirty="0">
              <a:solidFill>
                <a:srgbClr val="7030A0"/>
              </a:solidFill>
              <a:latin typeface="Arial Black" pitchFamily="34" charset="0"/>
            </a:endParaRPr>
          </a:p>
        </p:txBody>
      </p:sp>
      <p:sp>
        <p:nvSpPr>
          <p:cNvPr id="3" name="Content Placeholder 2"/>
          <p:cNvSpPr>
            <a:spLocks noGrp="1"/>
          </p:cNvSpPr>
          <p:nvPr>
            <p:ph idx="1"/>
          </p:nvPr>
        </p:nvSpPr>
        <p:spPr/>
        <p:txBody>
          <a:bodyPr>
            <a:normAutofit fontScale="25000" lnSpcReduction="20000"/>
          </a:bodyPr>
          <a:lstStyle/>
          <a:p>
            <a:pPr algn="ctr"/>
            <a:endParaRPr lang="en-IE" sz="7200" dirty="0" smtClean="0">
              <a:latin typeface="Georgia" pitchFamily="18" charset="0"/>
            </a:endParaRPr>
          </a:p>
          <a:p>
            <a:pPr algn="ctr"/>
            <a:r>
              <a:rPr lang="en-IE" sz="7200" dirty="0" smtClean="0">
                <a:latin typeface="Georgia" pitchFamily="18" charset="0"/>
              </a:rPr>
              <a:t>The arctic fox has many problems but in this paper I'm going to tell you about 3. The poor arctic fox's habitat is melting away, there being hunted,  and carless things we do. I'll also give you some helpful ideas on how to save them. We can save them and raise awareness about the killing. If people like you don't help then pretty soon they will be extinct. </a:t>
            </a:r>
            <a:r>
              <a:rPr lang="en-IE" sz="7200" smtClean="0">
                <a:latin typeface="Georgia" pitchFamily="18" charset="0"/>
              </a:rPr>
              <a:t>Then our cute </a:t>
            </a:r>
            <a:r>
              <a:rPr lang="en-IE" sz="7200" dirty="0" smtClean="0">
                <a:latin typeface="Georgia" pitchFamily="18" charset="0"/>
              </a:rPr>
              <a:t>white fuzzy friends will be gone.</a:t>
            </a:r>
          </a:p>
          <a:p>
            <a:pPr algn="ctr"/>
            <a:r>
              <a:rPr lang="en-IE" sz="7200" dirty="0" smtClean="0">
                <a:latin typeface="Georgia" pitchFamily="18" charset="0"/>
              </a:rPr>
              <a:t>1 of the reasons the arctic fox's are dying is because people are hunting them for fame, fortune, and warmth. How I see it people should think about it the other way around what if we where the ones being hunted we wouldn't like it so don't hunt them. The second reason is the arctic fox's habitat is melting away. We can help by turning off electricity when we don't need it. This also goes into my third reason the carless things we're doing such as leaving on electricity when we don't need it on and eating out eating food that's not necessary and on.</a:t>
            </a:r>
          </a:p>
          <a:p>
            <a:pPr algn="ctr"/>
            <a:r>
              <a:rPr lang="en-IE" sz="7200" dirty="0" smtClean="0">
                <a:latin typeface="Georgia" pitchFamily="18" charset="0"/>
              </a:rPr>
              <a:t>These are ways we can help the arctic fox stay on the planet.  You can do these things with a parents or guardians permission. </a:t>
            </a:r>
          </a:p>
          <a:p>
            <a:pPr algn="ctr"/>
            <a:r>
              <a:rPr lang="en-IE" sz="7200" dirty="0" smtClean="0">
                <a:latin typeface="Georgia" pitchFamily="18" charset="0"/>
              </a:rPr>
              <a:t> 1.Send money to an arctic fox conservation </a:t>
            </a:r>
            <a:r>
              <a:rPr lang="en-IE" sz="7200" dirty="0" err="1" smtClean="0">
                <a:latin typeface="Georgia" pitchFamily="18" charset="0"/>
              </a:rPr>
              <a:t>center</a:t>
            </a:r>
            <a:endParaRPr lang="en-IE" sz="7200" dirty="0" smtClean="0">
              <a:latin typeface="Georgia" pitchFamily="18" charset="0"/>
            </a:endParaRPr>
          </a:p>
          <a:p>
            <a:pPr algn="ctr">
              <a:buNone/>
            </a:pPr>
            <a:r>
              <a:rPr lang="en-IE" sz="7200" dirty="0" smtClean="0">
                <a:latin typeface="Georgia" pitchFamily="18" charset="0"/>
              </a:rPr>
              <a:t>2..You can also adopt an arctic fox</a:t>
            </a:r>
          </a:p>
          <a:p>
            <a:pPr algn="ctr"/>
            <a:r>
              <a:rPr lang="en-IE" sz="7200" dirty="0" smtClean="0">
                <a:latin typeface="Georgia" pitchFamily="18" charset="0"/>
              </a:rPr>
              <a:t>PLEASE HELP!!!!=)</a:t>
            </a:r>
          </a:p>
          <a:p>
            <a:endParaRPr lang="en-IE" dirty="0"/>
          </a:p>
        </p:txBody>
      </p:sp>
    </p:spTree>
  </p:cSld>
  <p:clrMapOvr>
    <a:masterClrMapping/>
  </p:clrMapOvr>
  <p:transition spd="slow" advTm="88409">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TotalTime>
  <Words>334</Words>
  <Application>Microsoft Office PowerPoint</Application>
  <PresentationFormat>On-screen Show (4:3)</PresentationFormat>
  <Paragraphs>29</Paragraphs>
  <Slides>10</Slides>
  <Notes>0</Notes>
  <HiddenSlides>0</HiddenSlides>
  <MMClips>5</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The Arctic Fox</vt:lpstr>
      <vt:lpstr>Classification:</vt:lpstr>
      <vt:lpstr>Habitats:</vt:lpstr>
      <vt:lpstr>Appearance:</vt:lpstr>
      <vt:lpstr>Diet:</vt:lpstr>
      <vt:lpstr>Reproduction:</vt:lpstr>
      <vt:lpstr>Interesting Fact:</vt:lpstr>
      <vt:lpstr>The Arctic Fox:</vt:lpstr>
      <vt:lpstr>How To Save The Arctic Fox:</vt:lpstr>
      <vt:lpstr>How Foxes are Affected by Global Warming:</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Fanore NS Office</dc:creator>
  <cp:lastModifiedBy>Owner</cp:lastModifiedBy>
  <cp:revision>21</cp:revision>
  <dcterms:created xsi:type="dcterms:W3CDTF">2015-04-22T13:50:40Z</dcterms:created>
  <dcterms:modified xsi:type="dcterms:W3CDTF">2015-04-28T13:43:58Z</dcterms:modified>
</cp:coreProperties>
</file>